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5" r:id="rId9"/>
    <p:sldId id="262" r:id="rId10"/>
    <p:sldId id="263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[Superstore_data (version 1).xlsx]Sheet2!PivotTable1</c:name>
    <c:fmtId val="4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Sum of Profit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Sheet2!$A$4:$A$53</c:f>
              <c:strCache>
                <c:ptCount val="49"/>
                <c:pt idx="0">
                  <c:v>California</c:v>
                </c:pt>
                <c:pt idx="1">
                  <c:v>New York</c:v>
                </c:pt>
                <c:pt idx="2">
                  <c:v>Texas</c:v>
                </c:pt>
                <c:pt idx="3">
                  <c:v>Washington</c:v>
                </c:pt>
                <c:pt idx="4">
                  <c:v>Pennsylvania</c:v>
                </c:pt>
                <c:pt idx="5">
                  <c:v>Florida</c:v>
                </c:pt>
                <c:pt idx="6">
                  <c:v>Illinois</c:v>
                </c:pt>
                <c:pt idx="7">
                  <c:v>Ohio</c:v>
                </c:pt>
                <c:pt idx="8">
                  <c:v>Michigan</c:v>
                </c:pt>
                <c:pt idx="9">
                  <c:v>Virginia</c:v>
                </c:pt>
                <c:pt idx="10">
                  <c:v>North Carolina</c:v>
                </c:pt>
                <c:pt idx="11">
                  <c:v>Indiana</c:v>
                </c:pt>
                <c:pt idx="12">
                  <c:v>Georgia</c:v>
                </c:pt>
                <c:pt idx="13">
                  <c:v>Kentucky</c:v>
                </c:pt>
                <c:pt idx="14">
                  <c:v>New Jersey</c:v>
                </c:pt>
                <c:pt idx="15">
                  <c:v>Arizona</c:v>
                </c:pt>
                <c:pt idx="16">
                  <c:v>Wisconsin</c:v>
                </c:pt>
                <c:pt idx="17">
                  <c:v>Colorado</c:v>
                </c:pt>
                <c:pt idx="18">
                  <c:v>Tennessee</c:v>
                </c:pt>
                <c:pt idx="19">
                  <c:v>Minnesota</c:v>
                </c:pt>
                <c:pt idx="20">
                  <c:v>Massachusetts</c:v>
                </c:pt>
                <c:pt idx="21">
                  <c:v>Delaware</c:v>
                </c:pt>
                <c:pt idx="22">
                  <c:v>Maryland</c:v>
                </c:pt>
                <c:pt idx="23">
                  <c:v>Rhode Island</c:v>
                </c:pt>
                <c:pt idx="24">
                  <c:v>Missouri</c:v>
                </c:pt>
                <c:pt idx="25">
                  <c:v>Oklahoma</c:v>
                </c:pt>
                <c:pt idx="26">
                  <c:v>Alabama</c:v>
                </c:pt>
                <c:pt idx="27">
                  <c:v>Oregon</c:v>
                </c:pt>
                <c:pt idx="28">
                  <c:v>Nevada</c:v>
                </c:pt>
                <c:pt idx="29">
                  <c:v>Connecticut</c:v>
                </c:pt>
                <c:pt idx="30">
                  <c:v>Arkansas</c:v>
                </c:pt>
                <c:pt idx="31">
                  <c:v>Utah</c:v>
                </c:pt>
                <c:pt idx="32">
                  <c:v>Mississippi</c:v>
                </c:pt>
                <c:pt idx="33">
                  <c:v>Louisiana</c:v>
                </c:pt>
                <c:pt idx="34">
                  <c:v>Vermont</c:v>
                </c:pt>
                <c:pt idx="35">
                  <c:v>South Carolina</c:v>
                </c:pt>
                <c:pt idx="36">
                  <c:v>Nebraska</c:v>
                </c:pt>
                <c:pt idx="37">
                  <c:v>New Hampshire</c:v>
                </c:pt>
                <c:pt idx="38">
                  <c:v>Montana</c:v>
                </c:pt>
                <c:pt idx="39">
                  <c:v>New Mexico</c:v>
                </c:pt>
                <c:pt idx="40">
                  <c:v>Iowa</c:v>
                </c:pt>
                <c:pt idx="41">
                  <c:v>Idaho</c:v>
                </c:pt>
                <c:pt idx="42">
                  <c:v>Kansas</c:v>
                </c:pt>
                <c:pt idx="43">
                  <c:v>District of Columbia</c:v>
                </c:pt>
                <c:pt idx="44">
                  <c:v>Wyoming</c:v>
                </c:pt>
                <c:pt idx="45">
                  <c:v>South Dakota</c:v>
                </c:pt>
                <c:pt idx="46">
                  <c:v>Maine</c:v>
                </c:pt>
                <c:pt idx="47">
                  <c:v>West Virginia</c:v>
                </c:pt>
                <c:pt idx="48">
                  <c:v>North Dakota</c:v>
                </c:pt>
              </c:strCache>
            </c:strRef>
          </c:cat>
          <c:val>
            <c:numRef>
              <c:f>Sheet2!$B$4:$B$53</c:f>
              <c:numCache>
                <c:formatCode>General</c:formatCode>
                <c:ptCount val="49"/>
                <c:pt idx="0">
                  <c:v>76381.387100000124</c:v>
                </c:pt>
                <c:pt idx="1">
                  <c:v>74038.548600000053</c:v>
                </c:pt>
                <c:pt idx="2">
                  <c:v>-25729.356300000014</c:v>
                </c:pt>
                <c:pt idx="3">
                  <c:v>33402.651699999988</c:v>
                </c:pt>
                <c:pt idx="4">
                  <c:v>-15559.960300000013</c:v>
                </c:pt>
                <c:pt idx="5">
                  <c:v>-3399.3017000000054</c:v>
                </c:pt>
                <c:pt idx="6">
                  <c:v>-12607.886999999984</c:v>
                </c:pt>
                <c:pt idx="7">
                  <c:v>-16971.376600000021</c:v>
                </c:pt>
                <c:pt idx="8">
                  <c:v>24463.187599999994</c:v>
                </c:pt>
                <c:pt idx="9">
                  <c:v>18597.950399999994</c:v>
                </c:pt>
                <c:pt idx="10">
                  <c:v>-7490.9122000000043</c:v>
                </c:pt>
                <c:pt idx="11">
                  <c:v>18382.936300000001</c:v>
                </c:pt>
                <c:pt idx="12">
                  <c:v>16250.043300000003</c:v>
                </c:pt>
                <c:pt idx="13">
                  <c:v>11199.696600000003</c:v>
                </c:pt>
                <c:pt idx="14">
                  <c:v>9772.9137999999984</c:v>
                </c:pt>
                <c:pt idx="15">
                  <c:v>-3427.9246000000016</c:v>
                </c:pt>
                <c:pt idx="16">
                  <c:v>8401.8003999999983</c:v>
                </c:pt>
                <c:pt idx="17">
                  <c:v>-6527.8579000000027</c:v>
                </c:pt>
                <c:pt idx="18">
                  <c:v>-5341.6935999999996</c:v>
                </c:pt>
                <c:pt idx="19">
                  <c:v>10823.187400000001</c:v>
                </c:pt>
                <c:pt idx="20">
                  <c:v>6785.5016000000041</c:v>
                </c:pt>
                <c:pt idx="21">
                  <c:v>9977.3748000000014</c:v>
                </c:pt>
                <c:pt idx="22">
                  <c:v>7031.178799999996</c:v>
                </c:pt>
                <c:pt idx="23">
                  <c:v>7285.6292999999987</c:v>
                </c:pt>
                <c:pt idx="24">
                  <c:v>6436.2104999999992</c:v>
                </c:pt>
                <c:pt idx="25">
                  <c:v>4853.9560000000001</c:v>
                </c:pt>
                <c:pt idx="26">
                  <c:v>5786.8252999999986</c:v>
                </c:pt>
                <c:pt idx="27">
                  <c:v>-1190.4704999999994</c:v>
                </c:pt>
                <c:pt idx="28">
                  <c:v>3316.7658999999994</c:v>
                </c:pt>
                <c:pt idx="29">
                  <c:v>3511.4917999999998</c:v>
                </c:pt>
                <c:pt idx="30">
                  <c:v>4008.6871000000001</c:v>
                </c:pt>
                <c:pt idx="31">
                  <c:v>2546.5335</c:v>
                </c:pt>
                <c:pt idx="32">
                  <c:v>3172.9761999999987</c:v>
                </c:pt>
                <c:pt idx="33">
                  <c:v>2196.1023000000005</c:v>
                </c:pt>
                <c:pt idx="34">
                  <c:v>2244.9783000000002</c:v>
                </c:pt>
                <c:pt idx="35">
                  <c:v>1769.0566000000003</c:v>
                </c:pt>
                <c:pt idx="36">
                  <c:v>2037.0942000000002</c:v>
                </c:pt>
                <c:pt idx="37">
                  <c:v>1706.5028</c:v>
                </c:pt>
                <c:pt idx="38">
                  <c:v>1833.3284999999998</c:v>
                </c:pt>
                <c:pt idx="39">
                  <c:v>1157.1161</c:v>
                </c:pt>
                <c:pt idx="40">
                  <c:v>1183.8119000000002</c:v>
                </c:pt>
                <c:pt idx="41">
                  <c:v>826.72309999999993</c:v>
                </c:pt>
                <c:pt idx="42">
                  <c:v>836.44350000000009</c:v>
                </c:pt>
                <c:pt idx="43">
                  <c:v>1059.5892999999999</c:v>
                </c:pt>
                <c:pt idx="44">
                  <c:v>100.19599999999997</c:v>
                </c:pt>
                <c:pt idx="45">
                  <c:v>394.82830000000013</c:v>
                </c:pt>
                <c:pt idx="46">
                  <c:v>454.4862</c:v>
                </c:pt>
                <c:pt idx="47">
                  <c:v>185.92160000000001</c:v>
                </c:pt>
                <c:pt idx="48">
                  <c:v>230.14969999999997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CC-4511-B380-F8DC5F328D3B}"/>
            </c:ext>
          </c:extLst>
        </c:ser>
        <c:ser>
          <c:idx val="1"/>
          <c:order val="1"/>
          <c:tx>
            <c:strRef>
              <c:f>Sheet2!$C$3</c:f>
              <c:strCache>
                <c:ptCount val="1"/>
                <c:pt idx="0">
                  <c:v>Sum of Sales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Sheet2!$A$4:$A$53</c:f>
              <c:strCache>
                <c:ptCount val="49"/>
                <c:pt idx="0">
                  <c:v>California</c:v>
                </c:pt>
                <c:pt idx="1">
                  <c:v>New York</c:v>
                </c:pt>
                <c:pt idx="2">
                  <c:v>Texas</c:v>
                </c:pt>
                <c:pt idx="3">
                  <c:v>Washington</c:v>
                </c:pt>
                <c:pt idx="4">
                  <c:v>Pennsylvania</c:v>
                </c:pt>
                <c:pt idx="5">
                  <c:v>Florida</c:v>
                </c:pt>
                <c:pt idx="6">
                  <c:v>Illinois</c:v>
                </c:pt>
                <c:pt idx="7">
                  <c:v>Ohio</c:v>
                </c:pt>
                <c:pt idx="8">
                  <c:v>Michigan</c:v>
                </c:pt>
                <c:pt idx="9">
                  <c:v>Virginia</c:v>
                </c:pt>
                <c:pt idx="10">
                  <c:v>North Carolina</c:v>
                </c:pt>
                <c:pt idx="11">
                  <c:v>Indiana</c:v>
                </c:pt>
                <c:pt idx="12">
                  <c:v>Georgia</c:v>
                </c:pt>
                <c:pt idx="13">
                  <c:v>Kentucky</c:v>
                </c:pt>
                <c:pt idx="14">
                  <c:v>New Jersey</c:v>
                </c:pt>
                <c:pt idx="15">
                  <c:v>Arizona</c:v>
                </c:pt>
                <c:pt idx="16">
                  <c:v>Wisconsin</c:v>
                </c:pt>
                <c:pt idx="17">
                  <c:v>Colorado</c:v>
                </c:pt>
                <c:pt idx="18">
                  <c:v>Tennessee</c:v>
                </c:pt>
                <c:pt idx="19">
                  <c:v>Minnesota</c:v>
                </c:pt>
                <c:pt idx="20">
                  <c:v>Massachusetts</c:v>
                </c:pt>
                <c:pt idx="21">
                  <c:v>Delaware</c:v>
                </c:pt>
                <c:pt idx="22">
                  <c:v>Maryland</c:v>
                </c:pt>
                <c:pt idx="23">
                  <c:v>Rhode Island</c:v>
                </c:pt>
                <c:pt idx="24">
                  <c:v>Missouri</c:v>
                </c:pt>
                <c:pt idx="25">
                  <c:v>Oklahoma</c:v>
                </c:pt>
                <c:pt idx="26">
                  <c:v>Alabama</c:v>
                </c:pt>
                <c:pt idx="27">
                  <c:v>Oregon</c:v>
                </c:pt>
                <c:pt idx="28">
                  <c:v>Nevada</c:v>
                </c:pt>
                <c:pt idx="29">
                  <c:v>Connecticut</c:v>
                </c:pt>
                <c:pt idx="30">
                  <c:v>Arkansas</c:v>
                </c:pt>
                <c:pt idx="31">
                  <c:v>Utah</c:v>
                </c:pt>
                <c:pt idx="32">
                  <c:v>Mississippi</c:v>
                </c:pt>
                <c:pt idx="33">
                  <c:v>Louisiana</c:v>
                </c:pt>
                <c:pt idx="34">
                  <c:v>Vermont</c:v>
                </c:pt>
                <c:pt idx="35">
                  <c:v>South Carolina</c:v>
                </c:pt>
                <c:pt idx="36">
                  <c:v>Nebraska</c:v>
                </c:pt>
                <c:pt idx="37">
                  <c:v>New Hampshire</c:v>
                </c:pt>
                <c:pt idx="38">
                  <c:v>Montana</c:v>
                </c:pt>
                <c:pt idx="39">
                  <c:v>New Mexico</c:v>
                </c:pt>
                <c:pt idx="40">
                  <c:v>Iowa</c:v>
                </c:pt>
                <c:pt idx="41">
                  <c:v>Idaho</c:v>
                </c:pt>
                <c:pt idx="42">
                  <c:v>Kansas</c:v>
                </c:pt>
                <c:pt idx="43">
                  <c:v>District of Columbia</c:v>
                </c:pt>
                <c:pt idx="44">
                  <c:v>Wyoming</c:v>
                </c:pt>
                <c:pt idx="45">
                  <c:v>South Dakota</c:v>
                </c:pt>
                <c:pt idx="46">
                  <c:v>Maine</c:v>
                </c:pt>
                <c:pt idx="47">
                  <c:v>West Virginia</c:v>
                </c:pt>
                <c:pt idx="48">
                  <c:v>North Dakota</c:v>
                </c:pt>
              </c:strCache>
            </c:strRef>
          </c:cat>
          <c:val>
            <c:numRef>
              <c:f>Sheet2!$C$4:$C$53</c:f>
              <c:numCache>
                <c:formatCode>General</c:formatCode>
                <c:ptCount val="49"/>
                <c:pt idx="0">
                  <c:v>457687.63150000101</c:v>
                </c:pt>
                <c:pt idx="1">
                  <c:v>310876.27099999978</c:v>
                </c:pt>
                <c:pt idx="2">
                  <c:v>170188.04580000002</c:v>
                </c:pt>
                <c:pt idx="3">
                  <c:v>138641.26999999993</c:v>
                </c:pt>
                <c:pt idx="4">
                  <c:v>116511.91400000003</c:v>
                </c:pt>
                <c:pt idx="5">
                  <c:v>89473.707999999999</c:v>
                </c:pt>
                <c:pt idx="6">
                  <c:v>80166.10099999985</c:v>
                </c:pt>
                <c:pt idx="7">
                  <c:v>78258.135999999926</c:v>
                </c:pt>
                <c:pt idx="8">
                  <c:v>76269.614000000016</c:v>
                </c:pt>
                <c:pt idx="9">
                  <c:v>70636.719999999987</c:v>
                </c:pt>
                <c:pt idx="10">
                  <c:v>55603.163999999968</c:v>
                </c:pt>
                <c:pt idx="11">
                  <c:v>53555.360000000001</c:v>
                </c:pt>
                <c:pt idx="12">
                  <c:v>49095.840000000004</c:v>
                </c:pt>
                <c:pt idx="13">
                  <c:v>36591.749999999971</c:v>
                </c:pt>
                <c:pt idx="14">
                  <c:v>35764.312000000013</c:v>
                </c:pt>
                <c:pt idx="15">
                  <c:v>35282.000999999997</c:v>
                </c:pt>
                <c:pt idx="16">
                  <c:v>32114.610000000019</c:v>
                </c:pt>
                <c:pt idx="17">
                  <c:v>32108.117999999995</c:v>
                </c:pt>
                <c:pt idx="18">
                  <c:v>30661.872999999981</c:v>
                </c:pt>
                <c:pt idx="19">
                  <c:v>29863.149999999994</c:v>
                </c:pt>
                <c:pt idx="20">
                  <c:v>28634.43399999999</c:v>
                </c:pt>
                <c:pt idx="21">
                  <c:v>27451.068999999992</c:v>
                </c:pt>
                <c:pt idx="22">
                  <c:v>23705.523000000005</c:v>
                </c:pt>
                <c:pt idx="23">
                  <c:v>22627.955999999995</c:v>
                </c:pt>
                <c:pt idx="24">
                  <c:v>22205.149999999998</c:v>
                </c:pt>
                <c:pt idx="25">
                  <c:v>19683.390000000003</c:v>
                </c:pt>
                <c:pt idx="26">
                  <c:v>19510.639999999992</c:v>
                </c:pt>
                <c:pt idx="27">
                  <c:v>17431.149999999991</c:v>
                </c:pt>
                <c:pt idx="28">
                  <c:v>16729.101999999999</c:v>
                </c:pt>
                <c:pt idx="29">
                  <c:v>13384.356999999996</c:v>
                </c:pt>
                <c:pt idx="30">
                  <c:v>11678.129999999997</c:v>
                </c:pt>
                <c:pt idx="31">
                  <c:v>11220.055999999999</c:v>
                </c:pt>
                <c:pt idx="32">
                  <c:v>10771.34</c:v>
                </c:pt>
                <c:pt idx="33">
                  <c:v>9217.0299999999988</c:v>
                </c:pt>
                <c:pt idx="34">
                  <c:v>8929.369999999999</c:v>
                </c:pt>
                <c:pt idx="35">
                  <c:v>8481.7099999999991</c:v>
                </c:pt>
                <c:pt idx="36">
                  <c:v>7464.9299999999985</c:v>
                </c:pt>
                <c:pt idx="37">
                  <c:v>7292.5239999999994</c:v>
                </c:pt>
                <c:pt idx="38">
                  <c:v>5589.3519999999971</c:v>
                </c:pt>
                <c:pt idx="39">
                  <c:v>4783.5220000000008</c:v>
                </c:pt>
                <c:pt idx="40">
                  <c:v>4579.7599999999993</c:v>
                </c:pt>
                <c:pt idx="41">
                  <c:v>4382.4860000000017</c:v>
                </c:pt>
                <c:pt idx="42">
                  <c:v>2914.31</c:v>
                </c:pt>
                <c:pt idx="43">
                  <c:v>2865.0199999999995</c:v>
                </c:pt>
                <c:pt idx="44">
                  <c:v>1603.1360000000002</c:v>
                </c:pt>
                <c:pt idx="45">
                  <c:v>1315.5600000000002</c:v>
                </c:pt>
                <c:pt idx="46">
                  <c:v>1270.53</c:v>
                </c:pt>
                <c:pt idx="47">
                  <c:v>1209.8240000000001</c:v>
                </c:pt>
                <c:pt idx="48">
                  <c:v>919.91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0CC-4511-B380-F8DC5F328D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4986767"/>
        <c:axId val="1454980527"/>
      </c:barChart>
      <c:catAx>
        <c:axId val="14549867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4980527"/>
        <c:crosses val="autoZero"/>
        <c:auto val="1"/>
        <c:lblAlgn val="ctr"/>
        <c:lblOffset val="100"/>
        <c:noMultiLvlLbl val="0"/>
      </c:catAx>
      <c:valAx>
        <c:axId val="1454980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49867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[Superstore_data (version 1).xlsx]Q8!PivotTable4</c:name>
    <c:fmtId val="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34603062117235345"/>
          <c:y val="9.6201516477107021E-2"/>
          <c:w val="0.6539693788276465"/>
          <c:h val="0.6585309128025663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'Q8'!$B$3</c:f>
              <c:strCache>
                <c:ptCount val="1"/>
                <c:pt idx="0">
                  <c:v>Sum of Sales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'Q8'!$A$4:$A$9</c:f>
              <c:strCache>
                <c:ptCount val="5"/>
                <c:pt idx="0">
                  <c:v>West</c:v>
                </c:pt>
                <c:pt idx="1">
                  <c:v>East</c:v>
                </c:pt>
                <c:pt idx="2">
                  <c:v>Central</c:v>
                </c:pt>
                <c:pt idx="3">
                  <c:v>South</c:v>
                </c:pt>
                <c:pt idx="4">
                  <c:v>(blank)</c:v>
                </c:pt>
              </c:strCache>
            </c:strRef>
          </c:cat>
          <c:val>
            <c:numRef>
              <c:f>'Q8'!$B$4:$B$9</c:f>
              <c:numCache>
                <c:formatCode>General</c:formatCode>
                <c:ptCount val="5"/>
                <c:pt idx="0">
                  <c:v>725457.82450000057</c:v>
                </c:pt>
                <c:pt idx="1">
                  <c:v>678781.2399999979</c:v>
                </c:pt>
                <c:pt idx="2">
                  <c:v>501239.89080000052</c:v>
                </c:pt>
                <c:pt idx="3">
                  <c:v>391721.90500000032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63-4122-8BA4-AC164AD25EE5}"/>
            </c:ext>
          </c:extLst>
        </c:ser>
        <c:ser>
          <c:idx val="1"/>
          <c:order val="1"/>
          <c:tx>
            <c:strRef>
              <c:f>'Q8'!$C$3</c:f>
              <c:strCache>
                <c:ptCount val="1"/>
                <c:pt idx="0">
                  <c:v>Sum of 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'Q8'!$A$4:$A$9</c:f>
              <c:strCache>
                <c:ptCount val="5"/>
                <c:pt idx="0">
                  <c:v>West</c:v>
                </c:pt>
                <c:pt idx="1">
                  <c:v>East</c:v>
                </c:pt>
                <c:pt idx="2">
                  <c:v>Central</c:v>
                </c:pt>
                <c:pt idx="3">
                  <c:v>South</c:v>
                </c:pt>
                <c:pt idx="4">
                  <c:v>(blank)</c:v>
                </c:pt>
              </c:strCache>
            </c:strRef>
          </c:cat>
          <c:val>
            <c:numRef>
              <c:f>'Q8'!$C$4:$C$9</c:f>
              <c:numCache>
                <c:formatCode>General</c:formatCode>
                <c:ptCount val="5"/>
                <c:pt idx="0">
                  <c:v>108418.44890000013</c:v>
                </c:pt>
                <c:pt idx="1">
                  <c:v>91522.780000000261</c:v>
                </c:pt>
                <c:pt idx="2">
                  <c:v>39706.362499999967</c:v>
                </c:pt>
                <c:pt idx="3">
                  <c:v>46749.430300000058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363-4122-8BA4-AC164AD25E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70457631"/>
        <c:axId val="570466751"/>
      </c:barChart>
      <c:catAx>
        <c:axId val="5704576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0466751"/>
        <c:crosses val="autoZero"/>
        <c:auto val="1"/>
        <c:lblAlgn val="ctr"/>
        <c:lblOffset val="100"/>
        <c:noMultiLvlLbl val="0"/>
      </c:catAx>
      <c:valAx>
        <c:axId val="5704667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04576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lSlideMaster.Title SlideFooter" descr="Classification: Confidential Contains PII: No">
            <a:extLst>
              <a:ext uri="{FF2B5EF4-FFF2-40B4-BE49-F238E27FC236}">
                <a16:creationId xmlns:a16="http://schemas.microsoft.com/office/drawing/2014/main" id="{1A7290DD-4B40-B84D-198C-C15B7F0E18C5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76340764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lSlideMaster.Title and Vertical TextFooter" descr="Classification: Confidential Contains PII: No">
            <a:extLst>
              <a:ext uri="{FF2B5EF4-FFF2-40B4-BE49-F238E27FC236}">
                <a16:creationId xmlns:a16="http://schemas.microsoft.com/office/drawing/2014/main" id="{4CA26BFA-30D1-86AC-1038-3B5D0B3B68DD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9290394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lSlideMaster.Vertical Title and TextFooter" descr="Classification: Confidential Contains PII: No">
            <a:extLst>
              <a:ext uri="{FF2B5EF4-FFF2-40B4-BE49-F238E27FC236}">
                <a16:creationId xmlns:a16="http://schemas.microsoft.com/office/drawing/2014/main" id="{2D4B72F0-ED53-CE31-929D-24C305CAB703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22829621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lSlideMaster.Title and ContentFooter" descr="Classification: Confidential Contains PII: No">
            <a:extLst>
              <a:ext uri="{FF2B5EF4-FFF2-40B4-BE49-F238E27FC236}">
                <a16:creationId xmlns:a16="http://schemas.microsoft.com/office/drawing/2014/main" id="{38AE1CCB-C23A-5013-21F4-BE8C07FA1BC6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07873547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lSlideMaster.Section HeaderFooter" descr="Classification: Confidential Contains PII: No">
            <a:extLst>
              <a:ext uri="{FF2B5EF4-FFF2-40B4-BE49-F238E27FC236}">
                <a16:creationId xmlns:a16="http://schemas.microsoft.com/office/drawing/2014/main" id="{1D94E0C5-BEC8-9FAE-C10B-BF1C76F195CF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182145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lSlideMaster.Two ContentFooter" descr="Classification: Confidential Contains PII: No">
            <a:extLst>
              <a:ext uri="{FF2B5EF4-FFF2-40B4-BE49-F238E27FC236}">
                <a16:creationId xmlns:a16="http://schemas.microsoft.com/office/drawing/2014/main" id="{39B1EE29-085A-DF52-C944-D38DDC390A03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45642524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lSlideMaster.ComparisonFooter" descr="Classification: Confidential Contains PII: No">
            <a:extLst>
              <a:ext uri="{FF2B5EF4-FFF2-40B4-BE49-F238E27FC236}">
                <a16:creationId xmlns:a16="http://schemas.microsoft.com/office/drawing/2014/main" id="{B97019ED-446D-6C01-C9A2-7B42AA40326C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6161371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lSlideMaster.Title OnlyFooter" descr="Classification: Confidential Contains PII: No">
            <a:extLst>
              <a:ext uri="{FF2B5EF4-FFF2-40B4-BE49-F238E27FC236}">
                <a16:creationId xmlns:a16="http://schemas.microsoft.com/office/drawing/2014/main" id="{E3614CBE-5BAA-C16C-F432-9F7572F81048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92383933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lSlideMaster.BlankFooter" descr="Classification: Confidential Contains PII: No">
            <a:extLst>
              <a:ext uri="{FF2B5EF4-FFF2-40B4-BE49-F238E27FC236}">
                <a16:creationId xmlns:a16="http://schemas.microsoft.com/office/drawing/2014/main" id="{DD520686-4AAC-6FEC-7442-26B22D08C57D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7442664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lSlideMaster.Content with CaptionFooter" descr="Classification: Confidential Contains PII: No">
            <a:extLst>
              <a:ext uri="{FF2B5EF4-FFF2-40B4-BE49-F238E27FC236}">
                <a16:creationId xmlns:a16="http://schemas.microsoft.com/office/drawing/2014/main" id="{CA733C28-D528-E7F5-E955-B9CFD075F14C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70042189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lSlideMaster.Picture with CaptionFooter" descr="Classification: Confidential Contains PII: No">
            <a:extLst>
              <a:ext uri="{FF2B5EF4-FFF2-40B4-BE49-F238E27FC236}">
                <a16:creationId xmlns:a16="http://schemas.microsoft.com/office/drawing/2014/main" id="{559234E1-705B-9822-9EB4-5F3ADF27555F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Classification: </a:t>
            </a:r>
            <a:r>
              <a:rPr lang="en-IN" sz="850" b="1" i="0" u="none" baseline="0">
                <a:solidFill>
                  <a:srgbClr val="FFA500"/>
                </a:solidFill>
                <a:latin typeface="Microsoft Sans Serif" panose="020B0604020202020204" pitchFamily="34" charset="0"/>
              </a:rPr>
              <a:t>Confidential</a:t>
            </a:r>
            <a:r>
              <a:rPr lang="en-IN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 Contains PII: </a:t>
            </a:r>
            <a:r>
              <a:rPr lang="en-IN" sz="850" b="1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8982804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cap="all" spc="10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3/27/2024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000" cap="none" spc="10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cap="all" spc="10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1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13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b="0" kern="1200" spc="5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 spc="4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 spc="4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 spc="4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600" kern="1200" spc="4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600" kern="1200" spc="4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1E4911-EF1B-49B0-E1CE-8E88BFF8F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133601"/>
            <a:ext cx="4800600" cy="3766268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Excel Final Reassessment</a:t>
            </a:r>
            <a:endParaRPr lang="en-IN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D35137-7C5B-2C59-5600-8008BDBB80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762000"/>
            <a:ext cx="4800600" cy="1066800"/>
          </a:xfrm>
        </p:spPr>
        <p:txBody>
          <a:bodyPr>
            <a:normAutofit/>
          </a:bodyPr>
          <a:lstStyle/>
          <a:p>
            <a:pPr algn="l">
              <a:lnSpc>
                <a:spcPct val="104000"/>
              </a:lnSpc>
            </a:pPr>
            <a:r>
              <a:rPr lang="en-US" sz="1200" dirty="0">
                <a:solidFill>
                  <a:schemeClr val="tx2">
                    <a:alpha val="60000"/>
                  </a:schemeClr>
                </a:solidFill>
              </a:rPr>
              <a:t>Danduprolu Stuthi</a:t>
            </a:r>
          </a:p>
          <a:p>
            <a:pPr algn="l">
              <a:lnSpc>
                <a:spcPct val="104000"/>
              </a:lnSpc>
            </a:pPr>
            <a:r>
              <a:rPr lang="en-US" sz="1200" dirty="0">
                <a:solidFill>
                  <a:schemeClr val="tx2">
                    <a:alpha val="60000"/>
                  </a:schemeClr>
                </a:solidFill>
              </a:rPr>
              <a:t>4273 - </a:t>
            </a:r>
            <a:r>
              <a:rPr lang="en-IN" sz="1200" b="0" i="0" dirty="0">
                <a:solidFill>
                  <a:schemeClr val="tx2">
                    <a:alpha val="60000"/>
                  </a:schemeClr>
                </a:solidFill>
                <a:effectLst/>
                <a:latin typeface="arial" panose="020B0604020202020204" pitchFamily="34" charset="0"/>
              </a:rPr>
              <a:t> LVADSUSR80</a:t>
            </a:r>
            <a:endParaRPr lang="en-US" sz="1200" b="0" i="0" dirty="0">
              <a:solidFill>
                <a:schemeClr val="tx2">
                  <a:alpha val="60000"/>
                </a:schemeClr>
              </a:solidFill>
              <a:effectLst/>
              <a:latin typeface="arial" panose="020B0604020202020204" pitchFamily="34" charset="0"/>
            </a:endParaRPr>
          </a:p>
          <a:p>
            <a:pPr algn="l">
              <a:lnSpc>
                <a:spcPct val="104000"/>
              </a:lnSpc>
            </a:pPr>
            <a:r>
              <a:rPr lang="en-US" sz="1200" dirty="0">
                <a:solidFill>
                  <a:schemeClr val="tx2">
                    <a:alpha val="60000"/>
                  </a:schemeClr>
                </a:solidFill>
                <a:latin typeface="arial" panose="020B0604020202020204" pitchFamily="34" charset="0"/>
              </a:rPr>
              <a:t>27-03-2024</a:t>
            </a:r>
            <a:endParaRPr lang="en-IN" sz="12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F155B6-ACA8-4C58-AAB6-CAFC981FF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96" y="0"/>
            <a:ext cx="6098204" cy="6882727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C31099-1BBD-40CE-BC60-FCE507419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1428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0BB765-1759-9B24-B738-B82C2775D9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22018" r="24978" b="2"/>
          <a:stretch/>
        </p:blipFill>
        <p:spPr>
          <a:xfrm>
            <a:off x="6096000" y="10"/>
            <a:ext cx="6083807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092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DC6F3-176E-68D1-1DD6-C77CBE057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Q8-</a:t>
            </a:r>
            <a:endParaRPr lang="en-IN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1D71300F-BD03-63D6-FA91-458B3D41A4F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4D953C-25A0-C385-0D67-5278180A1D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Regular Customer Rate 7.88473</a:t>
            </a:r>
          </a:p>
          <a:p>
            <a:r>
              <a:rPr lang="en-US" dirty="0"/>
              <a:t>Retention Customer Rate</a:t>
            </a:r>
          </a:p>
          <a:p>
            <a:r>
              <a:rPr lang="en-US" dirty="0"/>
              <a:t>0.05003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6050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82B90-AF4C-AD08-46A6-51EDD690A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Q9</a:t>
            </a:r>
            <a:endParaRPr lang="en-IN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E9BB567C-A29B-B69D-52D2-0B41C8D7EA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032437-11C7-1A34-CCD0-130313A904E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We can Able to find out the regional basis sales and profit analysis</a:t>
            </a:r>
          </a:p>
          <a:p>
            <a:r>
              <a:rPr lang="en-US" dirty="0"/>
              <a:t>We are able to analyze on the basis of time sales and profit</a:t>
            </a:r>
          </a:p>
          <a:p>
            <a:r>
              <a:rPr lang="en-US" dirty="0"/>
              <a:t>We can Able to find out the State basis sales and profit analysis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6618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76293-A75F-AD07-89C9-5585543BF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</a:t>
            </a:r>
            <a:endParaRPr lang="en-IN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78532E1B-3F67-B5C2-F7C2-DC1BAF34CF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D7DD2-197D-7402-94E6-5D6DEE2544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5642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32E3-4E0B-3315-C56E-B830A995A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Q2-Shipment analysis</a:t>
            </a:r>
            <a:endParaRPr lang="en-IN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51FC3CE4-0DC9-940F-6EE2-EF43B4459A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5239BB-8F6D-4E68-BC7F-51DF1E5710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Inference-</a:t>
            </a:r>
          </a:p>
          <a:p>
            <a:r>
              <a:rPr lang="en-US" dirty="0"/>
              <a:t>Fastest is in standard class</a:t>
            </a:r>
          </a:p>
          <a:p>
            <a:r>
              <a:rPr lang="en-US" dirty="0"/>
              <a:t>Lowest is in same day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663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1C371-40CC-07F9-0714-DE96F880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Q3-</a:t>
            </a:r>
            <a:endParaRPr lang="en-IN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C6434A19-2650-80AF-A609-DC29839B754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BC1BF7-DA84-C326-224C-CBFA5C7006F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Here are the high value customer who are making higher profit for the business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2942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6E226-8843-D085-142C-3418FEEBC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Q4</a:t>
            </a:r>
            <a:endParaRPr lang="en-IN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0106AE11-7074-BD09-541D-471B715B13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C2FBB-F658-5B7A-D666-2D02085CAA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Therefore we got the all products with count of products in each category and sub -category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9354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56115-AD4D-B280-F49D-E5BAE6AF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Q5</a:t>
            </a:r>
            <a:endParaRPr lang="en-IN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1E2AE1C-0598-737F-D696-780AC69D503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A952-DA72-F10A-544F-3CB47483651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California has highest sales and North Dakota Has lowest Sales</a:t>
            </a:r>
          </a:p>
          <a:p>
            <a:r>
              <a:rPr lang="en-US" dirty="0"/>
              <a:t>West region has highest sales</a:t>
            </a:r>
          </a:p>
          <a:p>
            <a:r>
              <a:rPr lang="en-US" dirty="0"/>
              <a:t> and south region has less Sales </a:t>
            </a:r>
            <a:endParaRPr lang="en-IN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2FFADB5-C331-0574-28C9-A7B5BCAD2C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5680351"/>
              </p:ext>
            </p:extLst>
          </p:nvPr>
        </p:nvGraphicFramePr>
        <p:xfrm>
          <a:off x="6477000" y="34290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DE8409F-9E77-F7D0-4C03-FD3ECEE76E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4650059"/>
              </p:ext>
            </p:extLst>
          </p:nvPr>
        </p:nvGraphicFramePr>
        <p:xfrm>
          <a:off x="1686560" y="32178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039517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8B086-9E2F-E5AC-C420-91182542A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Q5-rest part</a:t>
            </a:r>
            <a:endParaRPr lang="en-IN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345BC844-B801-1ED5-D465-CED1DE9EF48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40CC4-0D2C-9567-5273-D2418E920C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0906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8540-34D6-E4CD-A082-BDF727DD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Q6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4FC39B-0228-A0AA-1B98-5B66EF1443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Correlation Between Discount rate and Quantity is 0.86%</a:t>
            </a:r>
          </a:p>
          <a:p>
            <a:r>
              <a:rPr lang="en-US" dirty="0"/>
              <a:t>The Correlation between Discount and Profit margin </a:t>
            </a:r>
          </a:p>
          <a:p>
            <a:r>
              <a:rPr lang="en-US" dirty="0"/>
              <a:t>-21.95%</a:t>
            </a:r>
            <a:endParaRPr lang="en-IN" dirty="0"/>
          </a:p>
        </p:txBody>
      </p:sp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DD005FF2-411D-453F-59B4-9CF95AB9B92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</p:spTree>
    <p:extLst>
      <p:ext uri="{BB962C8B-B14F-4D97-AF65-F5344CB8AC3E}">
        <p14:creationId xmlns:p14="http://schemas.microsoft.com/office/powerpoint/2010/main" val="4161622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D3252-9F51-F240-CE78-3FF5CA2C8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Q7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6F095B-7D38-6C48-9885-3F1959DC02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West Region has highest growth potential and South region has low Saturation market</a:t>
            </a:r>
            <a:endParaRPr lang="en-IN" dirty="0"/>
          </a:p>
        </p:txBody>
      </p:sp>
      <p:pic>
        <p:nvPicPr>
          <p:cNvPr id="5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CB7316DC-FD5D-FE05-64A5-3CA92D3D8D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9856"/>
            <a:ext cx="5181600" cy="2914650"/>
          </a:xfrm>
        </p:spPr>
      </p:pic>
    </p:spTree>
    <p:extLst>
      <p:ext uri="{BB962C8B-B14F-4D97-AF65-F5344CB8AC3E}">
        <p14:creationId xmlns:p14="http://schemas.microsoft.com/office/powerpoint/2010/main" val="3248861366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AnalogousFromLightSeedRightStep">
      <a:dk1>
        <a:srgbClr val="000000"/>
      </a:dk1>
      <a:lt1>
        <a:srgbClr val="FFFFFF"/>
      </a:lt1>
      <a:dk2>
        <a:srgbClr val="2C3A21"/>
      </a:dk2>
      <a:lt2>
        <a:srgbClr val="E2E6E8"/>
      </a:lt2>
      <a:accent1>
        <a:srgbClr val="C79783"/>
      </a:accent1>
      <a:accent2>
        <a:srgbClr val="B3A06E"/>
      </a:accent2>
      <a:accent3>
        <a:srgbClr val="9EA573"/>
      </a:accent3>
      <a:accent4>
        <a:srgbClr val="88AD6A"/>
      </a:accent4>
      <a:accent5>
        <a:srgbClr val="79B077"/>
      </a:accent5>
      <a:accent6>
        <a:srgbClr val="6BAF85"/>
      </a:accent6>
      <a:hlink>
        <a:srgbClr val="5E899C"/>
      </a:hlink>
      <a:folHlink>
        <a:srgbClr val="7F7F7F"/>
      </a:folHlink>
    </a:clrScheme>
    <a:fontScheme name="Custom 51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titus xmlns="http://schemas.titus.com/TitusProperties/">
  <TitusGUID xmlns="">e69a4855-8b14-47d9-8b50-abd9fa083f6f</TitusGUID>
  <TitusMetadata xmlns="">eyJucyI6Imh0dHA6XC9cL3d3dy50aXR1cy5jb21cL25zXC9MYXRlbnRWaWV3IiwicHJvcHMiOlt7Im4iOiJDbGFzc2lmaWNhdGlvbiIsInZhbHMiOlt7InZhbHVlIjoiTFZfQzBORjFEM05UMUFMIn1dfSx7Im4iOiJDb250YWluc1BJSSIsInZhbHMiOlt7InZhbHVlIjoiTm8ifV19XX0=</TitusMetadata>
</titus>
</file>

<file path=customXml/itemProps1.xml><?xml version="1.0" encoding="utf-8"?>
<ds:datastoreItem xmlns:ds="http://schemas.openxmlformats.org/officeDocument/2006/customXml" ds:itemID="{4287E142-51A3-47F5-BFA7-0C90949D7078}">
  <ds:schemaRefs>
    <ds:schemaRef ds:uri="http://schemas.titus.com/TitusProperties/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284</TotalTime>
  <Words>164</Words>
  <Application>Microsoft Office PowerPoint</Application>
  <PresentationFormat>Widescreen</PresentationFormat>
  <Paragraphs>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Microsoft GothicNeo</vt:lpstr>
      <vt:lpstr>arial</vt:lpstr>
      <vt:lpstr>arial</vt:lpstr>
      <vt:lpstr>Microsoft Sans Serif</vt:lpstr>
      <vt:lpstr>Wingdings</vt:lpstr>
      <vt:lpstr>LuminousVTI</vt:lpstr>
      <vt:lpstr>Excel Final Reassessment</vt:lpstr>
      <vt:lpstr>Q1</vt:lpstr>
      <vt:lpstr>Q2-Shipment analysis</vt:lpstr>
      <vt:lpstr>Q3-</vt:lpstr>
      <vt:lpstr>Q4</vt:lpstr>
      <vt:lpstr>Q5</vt:lpstr>
      <vt:lpstr>Q5-rest part</vt:lpstr>
      <vt:lpstr>Q6</vt:lpstr>
      <vt:lpstr>Q7</vt:lpstr>
      <vt:lpstr>Q8-</vt:lpstr>
      <vt:lpstr>Q9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Final Assesment</dc:title>
  <dc:creator>Danduprolu Stuthi</dc:creator>
  <cp:keywords>Classification=LV_C0NF1D3NT1AL</cp:keywords>
  <cp:lastModifiedBy>Danduprolu Stuthi</cp:lastModifiedBy>
  <cp:revision>6</cp:revision>
  <dcterms:created xsi:type="dcterms:W3CDTF">2024-02-28T08:52:37Z</dcterms:created>
  <dcterms:modified xsi:type="dcterms:W3CDTF">2024-03-27T12:05:03Z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e69a4855-8b14-47d9-8b50-abd9fa083f6f</vt:lpwstr>
  </property>
  <property fmtid="{D5CDD505-2E9C-101B-9397-08002B2CF9AE}" pid="3" name="Classification">
    <vt:lpwstr>LV_C0NF1D3NT1AL</vt:lpwstr>
  </property>
  <property fmtid="{D5CDD505-2E9C-101B-9397-08002B2CF9AE}" pid="4" name="ContainsPII">
    <vt:lpwstr>No</vt:lpwstr>
  </property>
</Properties>
</file>

<file path=docProps/thumbnail.jpeg>
</file>